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exend" panose="020B0604020202020204" charset="0"/>
      <p:regular r:id="rId18"/>
      <p:bold r:id="rId19"/>
    </p:embeddedFont>
    <p:embeddedFont>
      <p:font typeface="Maven Pro" panose="020B0604020202020204" charset="0"/>
      <p:regular r:id="rId20"/>
      <p:bold r:id="rId21"/>
    </p:embeddedFont>
    <p:embeddedFont>
      <p:font typeface="Nunito" panose="020F0502020204030204" pitchFamily="2" charset="0"/>
      <p:regular r:id="rId22"/>
      <p:bold r:id="rId23"/>
      <p:italic r:id="rId24"/>
      <p:boldItalic r:id="rId25"/>
    </p:embeddedFont>
    <p:embeddedFont>
      <p:font typeface="Oswald Medium" panose="020F0502020204030204" pitchFamily="2" charset="0"/>
      <p:regular r:id="rId26"/>
      <p:bold r:id="rId27"/>
    </p:embeddedFont>
    <p:embeddedFont>
      <p:font typeface="Oswald SemiBold" panose="020F0502020204030204" pitchFamily="2" charset="0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5d1a1a5ed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5d1a1a5ed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3e5d7a09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3e5d7a09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5d1a1a5ed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5d1a1a5ed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3e5d7a09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3e5d7a09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5d1a1a5ed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25d1a1a5ed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3e5d7a09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3e5d7a09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3e5d7a0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3e5d7a0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3e5d7a09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3e5d7a09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3e5d7a0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3e5d7a0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3e5d7a09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3e5d7a09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5d1a1a5e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5d1a1a5e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3e5d7a09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3e5d7a09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5d1a1a5e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5d1a1a5ed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3e5d7a0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3e5d7a0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zallergy.com/understand-the-basics-of-the-air-quality-index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atimes.com/la-fi-port-container-ships-pg-photogallery.html" TargetMode="External"/><Relationship Id="rId5" Type="http://schemas.openxmlformats.org/officeDocument/2006/relationships/hyperlink" Target="https://edition.cnn.com/2020/04/07/us/los-angeles-pollution-clean-air-coronavirus-trnd/index.html" TargetMode="External"/><Relationship Id="rId4" Type="http://schemas.openxmlformats.org/officeDocument/2006/relationships/hyperlink" Target="https://www.healthpartners.com/blog/air-quality-index/#:~:text=Poor%20air%20quality%20is%20polluted,of%20smoke%2C%20soot%20and%20sm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>
            <a:spLocks noGrp="1"/>
          </p:cNvSpPr>
          <p:nvPr>
            <p:ph type="ctrTitle"/>
          </p:nvPr>
        </p:nvSpPr>
        <p:spPr>
          <a:xfrm>
            <a:off x="311700" y="128500"/>
            <a:ext cx="8520600" cy="1319400"/>
          </a:xfrm>
          <a:prstGeom prst="rect">
            <a:avLst/>
          </a:prstGeom>
          <a:effectLst>
            <a:outerShdw blurRad="114300" dist="57150" dir="93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COVID-19 vs. Air Quality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"/>
          </p:nvPr>
        </p:nvSpPr>
        <p:spPr>
          <a:xfrm>
            <a:off x="438325" y="2984925"/>
            <a:ext cx="8520600" cy="97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580" b="1">
                <a:solidFill>
                  <a:srgbClr val="CFE2F3"/>
                </a:solidFill>
                <a:latin typeface="Lexend"/>
                <a:ea typeface="Lexend"/>
                <a:cs typeface="Lexend"/>
                <a:sym typeface="Lexend"/>
              </a:rPr>
              <a:t>The Unexpected Correlation between Lockdowns and Air Quality</a:t>
            </a:r>
            <a:endParaRPr sz="2580" b="1">
              <a:solidFill>
                <a:srgbClr val="CFE2F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1339025" y="140600"/>
            <a:ext cx="7030500" cy="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674050"/>
            <a:ext cx="8913052" cy="439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/>
          <p:nvPr/>
        </p:nvSpPr>
        <p:spPr>
          <a:xfrm>
            <a:off x="360250" y="631075"/>
            <a:ext cx="1164600" cy="78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3"/>
          <p:cNvSpPr txBox="1">
            <a:spLocks noGrp="1"/>
          </p:cNvSpPr>
          <p:nvPr>
            <p:ph type="title"/>
          </p:nvPr>
        </p:nvSpPr>
        <p:spPr>
          <a:xfrm>
            <a:off x="108050" y="46975"/>
            <a:ext cx="2489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Jeaneu</a:t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175" y="75025"/>
            <a:ext cx="5601501" cy="16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175" y="1749200"/>
            <a:ext cx="5601501" cy="16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175" y="3396375"/>
            <a:ext cx="5601499" cy="15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41700" y="742675"/>
            <a:ext cx="333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before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41700" y="2217750"/>
            <a:ext cx="267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during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41700" y="3999625"/>
            <a:ext cx="317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post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1315550" y="93625"/>
            <a:ext cx="70305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Jeaneu</a:t>
            </a:r>
            <a:endParaRPr/>
          </a:p>
        </p:txBody>
      </p:sp>
      <p:pic>
        <p:nvPicPr>
          <p:cNvPr id="366" name="Google Shape;3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5" y="826375"/>
            <a:ext cx="8880426" cy="4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72" name="Google Shape;372;p25"/>
          <p:cNvSpPr txBox="1">
            <a:spLocks noGrp="1"/>
          </p:cNvSpPr>
          <p:nvPr>
            <p:ph type="body" idx="1"/>
          </p:nvPr>
        </p:nvSpPr>
        <p:spPr>
          <a:xfrm>
            <a:off x="672650" y="1492475"/>
            <a:ext cx="7661700" cy="30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 strong correlation between AQI and lockdowns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overall summertime spike in AQI was due to extraneous factors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Statistics show AQI has always increased during the summers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Pollen?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Uptick in travel?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Weather Patterns?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study is needed to determine why exactly AQI increases so highly during summertime months in the United States.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1056750" y="46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QUESTIONS?</a:t>
            </a:r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918225" y="1777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33" b="1" u="sng"/>
              <a:t>Citations for the presentation</a:t>
            </a:r>
            <a:r>
              <a:rPr lang="en"/>
              <a:t> </a:t>
            </a:r>
            <a:endParaRPr/>
          </a:p>
        </p:txBody>
      </p:sp>
      <p:sp>
        <p:nvSpPr>
          <p:cNvPr id="384" name="Google Shape;384;p27"/>
          <p:cNvSpPr txBox="1">
            <a:spLocks noGrp="1"/>
          </p:cNvSpPr>
          <p:nvPr>
            <p:ph type="body" idx="1"/>
          </p:nvPr>
        </p:nvSpPr>
        <p:spPr>
          <a:xfrm>
            <a:off x="583350" y="1357550"/>
            <a:ext cx="8520600" cy="3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/>
              <a:t>(Slide 3 graphic source):</a:t>
            </a:r>
            <a:endParaRPr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https://bazallergy.com/understand-the-basics-of-the-air-quality-index/</a:t>
            </a:r>
            <a:r>
              <a:rPr lang="en"/>
              <a:t>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(Slide 3 information source):</a:t>
            </a:r>
            <a:endParaRPr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https://www.healthpartners.com/blog/air-quality-index/#:~:text=Poor%20air%20quality%20is%20polluted,of%20smoke%2C%20soot%20and%20smog.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(Slide 2 graphic source):</a:t>
            </a:r>
            <a:endParaRPr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https://edition.cnn.com/2020/04/07/us/los-angeles-pollution-clean-air-coronavirus-trnd/index.html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/>
              <a:t>(Slide 1 graphic source):</a:t>
            </a:r>
            <a:endParaRPr b="1" u="sng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https://www.latimes.com/la-fi-port-container-ships-pg-photogallery.html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31225" y="6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434343"/>
                </a:solidFill>
              </a:rPr>
              <a:t>Our Question:</a:t>
            </a:r>
            <a:endParaRPr b="1" u="sng">
              <a:solidFill>
                <a:srgbClr val="434343"/>
              </a:solidFill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3817275" y="290850"/>
            <a:ext cx="528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B5394"/>
                </a:solidFill>
                <a:latin typeface="Oswald Medium"/>
                <a:ea typeface="Oswald Medium"/>
                <a:cs typeface="Oswald Medium"/>
                <a:sym typeface="Oswald Medium"/>
              </a:rPr>
              <a:t>How did the COVID 19 lockdowns influence Air Quality (AQI) throughout the United States?</a:t>
            </a:r>
            <a:endParaRPr sz="1900">
              <a:solidFill>
                <a:srgbClr val="0B539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050" y="351387"/>
            <a:ext cx="2839525" cy="4440725"/>
          </a:xfrm>
          <a:prstGeom prst="rect">
            <a:avLst/>
          </a:prstGeom>
          <a:noFill/>
          <a:ln>
            <a:noFill/>
          </a:ln>
          <a:effectLst>
            <a:outerShdw blurRad="57150" dist="104775" dir="2580000" algn="bl" rotWithShape="0">
              <a:srgbClr val="000000">
                <a:alpha val="28000"/>
              </a:srgbClr>
            </a:outerShdw>
          </a:effectLst>
        </p:spPr>
      </p:pic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106950" y="7544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rgbClr val="4343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What is AQI?</a:t>
            </a:r>
            <a:endParaRPr sz="2620">
              <a:solidFill>
                <a:srgbClr val="4343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93" name="Google Shape;293;p15"/>
          <p:cNvSpPr txBox="1">
            <a:spLocks noGrp="1"/>
          </p:cNvSpPr>
          <p:nvPr>
            <p:ph type="body" idx="1"/>
          </p:nvPr>
        </p:nvSpPr>
        <p:spPr>
          <a:xfrm>
            <a:off x="311700" y="1320300"/>
            <a:ext cx="5543400" cy="3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92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5"/>
              <a:buChar char="●"/>
            </a:pPr>
            <a:r>
              <a:rPr lang="en" sz="955">
                <a:solidFill>
                  <a:srgbClr val="000000"/>
                </a:solidFill>
              </a:rPr>
              <a:t>Air Quality Index</a:t>
            </a:r>
            <a:endParaRPr sz="955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955">
              <a:solidFill>
                <a:srgbClr val="000000"/>
              </a:solidFill>
            </a:endParaRPr>
          </a:p>
          <a:p>
            <a:pPr marL="457200" lvl="0" indent="-2892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5"/>
              <a:buChar char="●"/>
            </a:pPr>
            <a:r>
              <a:rPr lang="en" sz="955">
                <a:solidFill>
                  <a:srgbClr val="000000"/>
                </a:solidFill>
              </a:rPr>
              <a:t>A numerical scale ranging 0-500 ppm that measures the quality of air in a specific location, and how it may affect human health</a:t>
            </a:r>
            <a:endParaRPr sz="955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955">
              <a:solidFill>
                <a:srgbClr val="000000"/>
              </a:solidFill>
            </a:endParaRPr>
          </a:p>
          <a:p>
            <a:pPr marL="457200" lvl="0" indent="-2892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5"/>
              <a:buChar char="●"/>
            </a:pPr>
            <a:r>
              <a:rPr lang="en" sz="955">
                <a:solidFill>
                  <a:srgbClr val="000000"/>
                </a:solidFill>
              </a:rPr>
              <a:t>Measures the concentration of six major air pollutants</a:t>
            </a:r>
            <a:endParaRPr sz="95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Ground-level ozone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Particle pollution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Carbon monoxide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Sulfur dioxide</a:t>
            </a:r>
            <a:endParaRPr sz="765">
              <a:solidFill>
                <a:srgbClr val="000000"/>
              </a:solidFill>
            </a:endParaRPr>
          </a:p>
          <a:p>
            <a:pPr marL="914400" lvl="1" indent="-2708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5"/>
              <a:buChar char="○"/>
            </a:pPr>
            <a:r>
              <a:rPr lang="en" sz="765">
                <a:solidFill>
                  <a:srgbClr val="000000"/>
                </a:solidFill>
              </a:rPr>
              <a:t>Nitrogen Dioxide</a:t>
            </a:r>
            <a:r>
              <a:rPr lang="en" sz="57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57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575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892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5"/>
              <a:buChar char="●"/>
            </a:pPr>
            <a:r>
              <a:rPr lang="en" sz="955">
                <a:solidFill>
                  <a:srgbClr val="000000"/>
                </a:solidFill>
              </a:rPr>
              <a:t>Can change from day to day or hour to hour</a:t>
            </a:r>
            <a:endParaRPr sz="955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955">
              <a:solidFill>
                <a:srgbClr val="000000"/>
              </a:solidFill>
            </a:endParaRPr>
          </a:p>
          <a:p>
            <a:pPr marL="457200" lvl="0" indent="-2892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5"/>
              <a:buChar char="●"/>
            </a:pPr>
            <a:r>
              <a:rPr lang="en" sz="955">
                <a:solidFill>
                  <a:srgbClr val="000000"/>
                </a:solidFill>
              </a:rPr>
              <a:t>Major sources of pollution include:</a:t>
            </a:r>
            <a:endParaRPr sz="95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Transportation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Power Plants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Industrial Facilities</a:t>
            </a:r>
            <a:endParaRPr sz="765">
              <a:solidFill>
                <a:srgbClr val="000000"/>
              </a:solidFill>
            </a:endParaRPr>
          </a:p>
          <a:p>
            <a:pPr marL="914400" lvl="1" indent="-2771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Char char="○"/>
            </a:pPr>
            <a:r>
              <a:rPr lang="en" sz="765">
                <a:solidFill>
                  <a:srgbClr val="000000"/>
                </a:solidFill>
              </a:rPr>
              <a:t>Agriculture</a:t>
            </a:r>
            <a:endParaRPr sz="765">
              <a:solidFill>
                <a:srgbClr val="000000"/>
              </a:solidFill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6501800" y="4792100"/>
            <a:ext cx="22641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monitoring station ^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AQI Measurements Mean?</a:t>
            </a: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50" y="1344075"/>
            <a:ext cx="8179325" cy="37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 and Overview</a:t>
            </a:r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798775" y="1387375"/>
            <a:ext cx="76830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29964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34"/>
              <a:t>Source monthly AQI data from 2019-2021 for 3 different US cities with varying population levels</a:t>
            </a:r>
            <a:endParaRPr sz="20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Los Angeles, California (Pop. 3.8 Million)</a:t>
            </a:r>
            <a:endParaRPr sz="18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St, Louis, Missouri (Pop 280,000)</a:t>
            </a:r>
            <a:endParaRPr sz="18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Jeaneu, Alaska (Pop 31,500)</a:t>
            </a:r>
            <a:br>
              <a:rPr lang="en" sz="1834"/>
            </a:br>
            <a:endParaRPr sz="1834"/>
          </a:p>
          <a:p>
            <a:pPr marL="457200" lvl="0" indent="-29964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34"/>
              <a:t>By sourcing cities with different population levels and geographical regions, we hope to get a more definitive picture of the data</a:t>
            </a:r>
            <a:endParaRPr sz="2034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34"/>
              <a:t>					</a:t>
            </a:r>
            <a:endParaRPr sz="2034"/>
          </a:p>
          <a:p>
            <a:pPr marL="457200" lvl="0" indent="-29964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34"/>
              <a:t>How did the AQI change in each city from 2019-2021?</a:t>
            </a:r>
            <a:endParaRPr sz="20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6 months before pandemic declaration (March 11th, 2020)</a:t>
            </a:r>
            <a:endParaRPr sz="18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6 months during pandemic declaration</a:t>
            </a:r>
            <a:endParaRPr sz="1834"/>
          </a:p>
          <a:p>
            <a:pPr marL="914400" lvl="1" indent="-29266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34"/>
              <a:t>6-12 months after pandemic exploration</a:t>
            </a:r>
            <a:endParaRPr sz="1834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34"/>
          </a:p>
          <a:p>
            <a:pPr marL="457200" lvl="0" indent="-29964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34"/>
              <a:t>Hypothesis: Overall Air Quality would increase due to less commerce, driving, etc. </a:t>
            </a:r>
            <a:br>
              <a:rPr lang="en" sz="2034"/>
            </a:br>
            <a:endParaRPr sz="2034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 Collection/ Demo</a:t>
            </a:r>
            <a:endParaRPr sz="4700"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/>
          <p:nvPr/>
        </p:nvSpPr>
        <p:spPr>
          <a:xfrm>
            <a:off x="457750" y="742675"/>
            <a:ext cx="853200" cy="6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41700" y="92750"/>
            <a:ext cx="80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</a:t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850" y="0"/>
            <a:ext cx="5592599" cy="16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850" y="1685250"/>
            <a:ext cx="5592599" cy="17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850" y="3409863"/>
            <a:ext cx="5592602" cy="17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 txBox="1"/>
          <p:nvPr/>
        </p:nvSpPr>
        <p:spPr>
          <a:xfrm>
            <a:off x="162950" y="742675"/>
            <a:ext cx="333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before pandemic declaration: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814550" y="2217750"/>
            <a:ext cx="267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during pandemic declaration: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315650" y="4007750"/>
            <a:ext cx="317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post pandemic declaration: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1096288" y="128850"/>
            <a:ext cx="70305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Los Angeles </a:t>
            </a:r>
            <a:endParaRPr/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5" y="662250"/>
            <a:ext cx="8936525" cy="432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title" idx="4294967295"/>
          </p:nvPr>
        </p:nvSpPr>
        <p:spPr>
          <a:xfrm>
            <a:off x="71425" y="451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200" y="45125"/>
            <a:ext cx="5568851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200" y="1753550"/>
            <a:ext cx="5568849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200" y="3435075"/>
            <a:ext cx="5568851" cy="17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41700" y="742675"/>
            <a:ext cx="333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before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41700" y="2217750"/>
            <a:ext cx="267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during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41700" y="3999625"/>
            <a:ext cx="317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AQI Index 6 months post pandemic declaration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On-screen Show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Lexend</vt:lpstr>
      <vt:lpstr>Roboto</vt:lpstr>
      <vt:lpstr>Oswald SemiBold</vt:lpstr>
      <vt:lpstr>Oswald Medium</vt:lpstr>
      <vt:lpstr>Arial</vt:lpstr>
      <vt:lpstr>Nunito</vt:lpstr>
      <vt:lpstr>Maven Pro</vt:lpstr>
      <vt:lpstr>Momentum</vt:lpstr>
      <vt:lpstr>COVID-19 vs. Air Quality</vt:lpstr>
      <vt:lpstr>Our Question:</vt:lpstr>
      <vt:lpstr>What is AQI?</vt:lpstr>
      <vt:lpstr>What do AQI Measurements Mean?</vt:lpstr>
      <vt:lpstr>Executive Summary and Overview</vt:lpstr>
      <vt:lpstr>Data Collection/ Demo</vt:lpstr>
      <vt:lpstr>Los Angeles</vt:lpstr>
      <vt:lpstr>                            Los Angeles </vt:lpstr>
      <vt:lpstr>St. Louis</vt:lpstr>
      <vt:lpstr>St. Louis</vt:lpstr>
      <vt:lpstr>Jeaneu</vt:lpstr>
      <vt:lpstr>Jeaneu</vt:lpstr>
      <vt:lpstr>Findings</vt:lpstr>
      <vt:lpstr>                        QUESTIONS?</vt:lpstr>
      <vt:lpstr>Citations for the presentation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Stacey Goins</dc:creator>
  <cp:lastModifiedBy>Stacey Goins</cp:lastModifiedBy>
  <cp:revision>1</cp:revision>
  <dcterms:modified xsi:type="dcterms:W3CDTF">2024-12-18T21:25:39Z</dcterms:modified>
</cp:coreProperties>
</file>